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2" r:id="rId4"/>
    <p:sldId id="258" r:id="rId5"/>
    <p:sldId id="263" r:id="rId6"/>
    <p:sldId id="264" r:id="rId7"/>
    <p:sldId id="259" r:id="rId8"/>
    <p:sldId id="266" r:id="rId9"/>
    <p:sldId id="260" r:id="rId10"/>
    <p:sldId id="265" r:id="rId11"/>
    <p:sldId id="261" r:id="rId12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620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E015EB0A-867C-4760-8D8C-B441ABE34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8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A2D52314-1B67-46F5-8C5F-34A0044EBBD2}" type="slidenum">
              <a:rPr lang="en-US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en-US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433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7EACB720-46AE-42E1-A5BF-4A7FFE410E04}" type="slidenum">
              <a:rPr lang="en-US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2</a:t>
            </a:fld>
            <a:endParaRPr lang="en-US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8B56E2DE-6C3D-41EF-914B-4A08A15927B1}" type="slidenum">
              <a:rPr lang="en-US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4</a:t>
            </a:fld>
            <a:endParaRPr lang="en-US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38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6E3A8B06-60C3-4A28-BB6A-BC825D65657E}" type="slidenum">
              <a:rPr lang="en-US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7</a:t>
            </a:fld>
            <a:endParaRPr lang="en-US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41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8ADB72D6-9ABA-47DE-A473-E0F9BB745AB3}" type="slidenum">
              <a:rPr lang="en-US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9</a:t>
            </a:fld>
            <a:endParaRPr lang="en-US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4AA328FE-914C-42FC-885C-E3F4B4B05A08}" type="slidenum">
              <a:rPr lang="en-US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11</a:t>
            </a:fld>
            <a:endParaRPr lang="en-US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45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9B1C0-71E2-42BE-8352-E7A79C431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1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ECCFE-DC61-4086-9484-720A2BC56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9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077DF-3C5C-4DFA-B7C7-65309227B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64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40731-8165-4514-8760-C38A36C4E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7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13FFD-D6FD-497E-A859-0D0C07EF9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1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5DEBA-BFAF-4CC8-9FCA-4B2777676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1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CAC6F-79BF-48B6-8978-181CA4907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27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18778-D95E-49C7-A307-834FAB785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9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3C8BB-84B5-46AD-BAC5-40B31347B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52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52ECA-DA0B-44D9-B8CB-E859570C8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85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B672B-966E-4277-B528-ECE51B723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0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ECA24-D19E-47FA-9A6A-0875B09BA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0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0E23ECE1-15A4-405F-80E8-DC0508A99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66688"/>
            <a:ext cx="9070975" cy="1530350"/>
          </a:xfrm>
        </p:spPr>
        <p:txBody>
          <a:bodyPr tIns="4762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ru-RU" sz="5400" smtClean="0">
                <a:solidFill>
                  <a:srgbClr val="FFFF00"/>
                </a:solidFill>
              </a:rPr>
              <a:t>Наровчатский пещерный монастырь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313" y="1800225"/>
            <a:ext cx="9070975" cy="4989513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ru-RU" smtClean="0"/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ru-RU" smtClean="0"/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ru-RU" smtClean="0"/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ru-RU" smtClean="0"/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ru-RU" smtClean="0"/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ru-RU" smtClean="0"/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ru-RU" smtClean="0"/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ru-RU" smtClean="0"/>
              <a:t>                                   </a:t>
            </a:r>
            <a:r>
              <a:rPr lang="en-US" altLang="ru-RU" sz="2800" smtClean="0">
                <a:solidFill>
                  <a:srgbClr val="FF0000"/>
                </a:solidFill>
              </a:rPr>
              <a:t>Выполнил:</a:t>
            </a: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ru-RU" sz="2800" smtClean="0">
                <a:solidFill>
                  <a:srgbClr val="FF0000"/>
                </a:solidFill>
              </a:rPr>
              <a:t>                                                        Ученик 11 "Б" класса</a:t>
            </a: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ru-RU" sz="2800" smtClean="0">
                <a:solidFill>
                  <a:srgbClr val="FF0000"/>
                </a:solidFill>
              </a:rPr>
              <a:t>                                                        Севостьянов Кирилл</a:t>
            </a:r>
          </a:p>
        </p:txBody>
      </p:sp>
    </p:spTree>
  </p:cSld>
  <p:clrMapOvr>
    <a:masterClrMapping/>
  </p:clrMapOvr>
  <p:transition spd="med" advTm="10240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ученик\Рабочий стол\448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588"/>
            <a:ext cx="10067925" cy="755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763" y="4859338"/>
            <a:ext cx="9069387" cy="2516187"/>
          </a:xfrm>
        </p:spPr>
        <p:txBody>
          <a:bodyPr/>
          <a:lstStyle/>
          <a:p>
            <a:pPr eaLnBrk="1"/>
            <a:r>
              <a:rPr lang="en-US" altLang="ru-RU" i="1" smtClean="0">
                <a:solidFill>
                  <a:srgbClr val="FF0000"/>
                </a:solidFill>
              </a:rPr>
              <a:t>	В настоящее время строители расширяют вход в пещеры, чтобы люди могли заходить в полный рост, делают свод и стены. На данный момент уже выложена арка при входе.</a:t>
            </a:r>
          </a:p>
          <a:p>
            <a:pPr eaLnBrk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360363" y="0"/>
            <a:ext cx="9070975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58211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/>
            <a:r>
              <a:rPr lang="en-US" altLang="ru-RU" sz="6600">
                <a:solidFill>
                  <a:srgbClr val="FFFF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 spd="med" advTm="10240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31800" y="107950"/>
            <a:ext cx="90709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224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/>
            <a:r>
              <a:rPr lang="en-US" altLang="ru-RU" sz="3200" i="1" dirty="0" err="1">
                <a:solidFill>
                  <a:srgbClr val="FF0000"/>
                </a:solidFill>
              </a:rPr>
              <a:t>Наровчатский</a:t>
            </a:r>
            <a:r>
              <a:rPr lang="en-US" altLang="ru-RU" sz="3200" i="1" dirty="0">
                <a:solidFill>
                  <a:srgbClr val="FF0000"/>
                </a:solidFill>
              </a:rPr>
              <a:t> </a:t>
            </a:r>
            <a:r>
              <a:rPr lang="en-US" altLang="ru-RU" sz="3200" i="1" dirty="0" err="1">
                <a:solidFill>
                  <a:srgbClr val="FF0000"/>
                </a:solidFill>
              </a:rPr>
              <a:t>пещерный</a:t>
            </a:r>
            <a:r>
              <a:rPr lang="en-US" altLang="ru-RU" sz="3200" i="1" dirty="0">
                <a:solidFill>
                  <a:srgbClr val="FF0000"/>
                </a:solidFill>
              </a:rPr>
              <a:t> </a:t>
            </a:r>
            <a:r>
              <a:rPr lang="en-US" altLang="ru-RU" sz="3200" i="1" dirty="0" err="1">
                <a:solidFill>
                  <a:srgbClr val="FF0000"/>
                </a:solidFill>
              </a:rPr>
              <a:t>монастырь</a:t>
            </a:r>
            <a:r>
              <a:rPr lang="en-US" altLang="ru-RU" sz="3200" i="1" dirty="0">
                <a:solidFill>
                  <a:srgbClr val="FF0000"/>
                </a:solidFill>
              </a:rPr>
              <a:t>, </a:t>
            </a:r>
            <a:r>
              <a:rPr lang="en-US" altLang="ru-RU" sz="3200" i="1" dirty="0" err="1">
                <a:solidFill>
                  <a:srgbClr val="FF0000"/>
                </a:solidFill>
              </a:rPr>
              <a:t>расположен</a:t>
            </a:r>
            <a:r>
              <a:rPr lang="en-US" altLang="ru-RU" sz="3200" i="1" dirty="0">
                <a:solidFill>
                  <a:srgbClr val="FF0000"/>
                </a:solidFill>
              </a:rPr>
              <a:t> </a:t>
            </a:r>
            <a:r>
              <a:rPr lang="en-US" altLang="ru-RU" sz="3200" i="1" dirty="0" err="1">
                <a:solidFill>
                  <a:srgbClr val="FF0000"/>
                </a:solidFill>
              </a:rPr>
              <a:t>близ</a:t>
            </a:r>
            <a:r>
              <a:rPr lang="en-US" altLang="ru-RU" sz="3200" i="1" dirty="0">
                <a:solidFill>
                  <a:srgbClr val="FF0000"/>
                </a:solidFill>
              </a:rPr>
              <a:t> </a:t>
            </a:r>
            <a:r>
              <a:rPr lang="en-US" altLang="ru-RU" sz="3200" i="1" dirty="0" err="1">
                <a:solidFill>
                  <a:srgbClr val="FF0000"/>
                </a:solidFill>
              </a:rPr>
              <a:t>посёлка</a:t>
            </a:r>
            <a:r>
              <a:rPr lang="en-US" altLang="ru-RU" sz="3200" i="1" dirty="0">
                <a:solidFill>
                  <a:srgbClr val="FF0000"/>
                </a:solidFill>
              </a:rPr>
              <a:t> </a:t>
            </a:r>
            <a:r>
              <a:rPr lang="en-US" altLang="ru-RU" sz="3200" i="1" dirty="0" err="1">
                <a:solidFill>
                  <a:srgbClr val="FF0000"/>
                </a:solidFill>
              </a:rPr>
              <a:t>Наровчат</a:t>
            </a:r>
            <a:r>
              <a:rPr lang="en-US" altLang="ru-RU" sz="3200" i="1" dirty="0">
                <a:solidFill>
                  <a:srgbClr val="FF0000"/>
                </a:solidFill>
              </a:rPr>
              <a:t> </a:t>
            </a:r>
            <a:r>
              <a:rPr lang="en-US" altLang="ru-RU" sz="3200" i="1" dirty="0" err="1">
                <a:solidFill>
                  <a:srgbClr val="FF0000"/>
                </a:solidFill>
              </a:rPr>
              <a:t>почти</a:t>
            </a:r>
            <a:r>
              <a:rPr lang="en-US" altLang="ru-RU" sz="3200" i="1" dirty="0">
                <a:solidFill>
                  <a:srgbClr val="FF0000"/>
                </a:solidFill>
              </a:rPr>
              <a:t> </a:t>
            </a:r>
            <a:r>
              <a:rPr lang="en-US" altLang="ru-RU" sz="3200" i="1" dirty="0" err="1">
                <a:solidFill>
                  <a:srgbClr val="FF0000"/>
                </a:solidFill>
              </a:rPr>
              <a:t>на</a:t>
            </a:r>
            <a:r>
              <a:rPr lang="en-US" altLang="ru-RU" sz="3200" i="1" dirty="0">
                <a:solidFill>
                  <a:srgbClr val="FF0000"/>
                </a:solidFill>
              </a:rPr>
              <a:t> </a:t>
            </a:r>
            <a:r>
              <a:rPr lang="en-US" altLang="ru-RU" sz="3200" i="1" dirty="0" err="1">
                <a:solidFill>
                  <a:srgbClr val="FF0000"/>
                </a:solidFill>
              </a:rPr>
              <a:t>границе</a:t>
            </a:r>
            <a:r>
              <a:rPr lang="en-US" altLang="ru-RU" sz="3200" i="1" dirty="0">
                <a:solidFill>
                  <a:srgbClr val="FF0000"/>
                </a:solidFill>
              </a:rPr>
              <a:t> </a:t>
            </a:r>
            <a:r>
              <a:rPr lang="en-US" altLang="ru-RU" sz="3200" i="1" dirty="0" err="1">
                <a:solidFill>
                  <a:srgbClr val="FF0000"/>
                </a:solidFill>
              </a:rPr>
              <a:t>Пензенской</a:t>
            </a:r>
            <a:r>
              <a:rPr lang="en-US" altLang="ru-RU" sz="3200" i="1" dirty="0">
                <a:solidFill>
                  <a:srgbClr val="FF0000"/>
                </a:solidFill>
              </a:rPr>
              <a:t> </a:t>
            </a:r>
            <a:r>
              <a:rPr lang="en-US" altLang="ru-RU" sz="3200" i="1" dirty="0" err="1">
                <a:solidFill>
                  <a:srgbClr val="FF0000"/>
                </a:solidFill>
              </a:rPr>
              <a:t>области</a:t>
            </a:r>
            <a:r>
              <a:rPr lang="en-US" altLang="ru-RU" sz="3200" i="1" dirty="0">
                <a:solidFill>
                  <a:srgbClr val="FF0000"/>
                </a:solidFill>
              </a:rPr>
              <a:t>.</a:t>
            </a:r>
          </a:p>
          <a:p>
            <a:pPr algn="ctr" eaLnBrk="1"/>
            <a:r>
              <a:rPr lang="en-US" altLang="ru-RU" sz="3200" i="1" dirty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ransition spd="med" advTm="10240">
    <p:fade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Documents and Settings\ученик\Рабочий стол\I-33-PARADOX-peschera-f13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10169526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ru-RU" altLang="ru-RU" smtClean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34988" y="1835150"/>
            <a:ext cx="9069387" cy="5611813"/>
          </a:xfrm>
        </p:spPr>
        <p:txBody>
          <a:bodyPr/>
          <a:lstStyle/>
          <a:p>
            <a:pPr eaLnBrk="1"/>
            <a:endParaRPr lang="en-US" altLang="ru-RU" i="1" smtClean="0">
              <a:solidFill>
                <a:srgbClr val="FFFF00"/>
              </a:solidFill>
            </a:endParaRPr>
          </a:p>
          <a:p>
            <a:pPr eaLnBrk="1"/>
            <a:endParaRPr lang="en-US" altLang="ru-RU" i="1" smtClean="0">
              <a:solidFill>
                <a:srgbClr val="FFFF00"/>
              </a:solidFill>
            </a:endParaRPr>
          </a:p>
          <a:p>
            <a:pPr eaLnBrk="1"/>
            <a:endParaRPr lang="en-US" altLang="ru-RU" i="1" smtClean="0">
              <a:solidFill>
                <a:srgbClr val="FFFF00"/>
              </a:solidFill>
            </a:endParaRPr>
          </a:p>
          <a:p>
            <a:pPr eaLnBrk="1"/>
            <a:endParaRPr lang="en-US" altLang="ru-RU" i="1" smtClean="0">
              <a:solidFill>
                <a:srgbClr val="FFFF00"/>
              </a:solidFill>
            </a:endParaRPr>
          </a:p>
          <a:p>
            <a:pPr eaLnBrk="1"/>
            <a:endParaRPr lang="en-US" altLang="ru-RU" i="1" smtClean="0">
              <a:solidFill>
                <a:srgbClr val="FFFF00"/>
              </a:solidFill>
            </a:endParaRPr>
          </a:p>
          <a:p>
            <a:pPr eaLnBrk="1"/>
            <a:r>
              <a:rPr lang="en-US" altLang="ru-RU" i="1" smtClean="0">
                <a:solidFill>
                  <a:srgbClr val="FFFF00"/>
                </a:solidFill>
              </a:rPr>
              <a:t>	Наровчатский пещерный монастырь - совместное творение природы и человека, представляет собой три яруса переходов с кельями, которые были вырыты монахами за время существования обители.</a:t>
            </a: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468313" y="360363"/>
            <a:ext cx="9070975" cy="645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224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/>
            <a:endParaRPr lang="ru-RU" altLang="ru-RU" sz="3200" dirty="0" smtClean="0">
              <a:solidFill>
                <a:srgbClr val="FFFF00"/>
              </a:solidFill>
            </a:endParaRPr>
          </a:p>
          <a:p>
            <a:pPr algn="ctr" eaLnBrk="1"/>
            <a:endParaRPr lang="ru-RU" altLang="ru-RU" sz="3200" dirty="0">
              <a:solidFill>
                <a:srgbClr val="FFFF00"/>
              </a:solidFill>
            </a:endParaRPr>
          </a:p>
          <a:p>
            <a:pPr algn="ctr" eaLnBrk="1"/>
            <a:endParaRPr lang="ru-RU" altLang="ru-RU" sz="3200" dirty="0" smtClean="0">
              <a:solidFill>
                <a:srgbClr val="FFFF00"/>
              </a:solidFill>
            </a:endParaRPr>
          </a:p>
          <a:p>
            <a:pPr algn="ctr" eaLnBrk="1"/>
            <a:endParaRPr lang="ru-RU" altLang="ru-RU" sz="3200" dirty="0">
              <a:solidFill>
                <a:srgbClr val="FFFF00"/>
              </a:solidFill>
            </a:endParaRPr>
          </a:p>
          <a:p>
            <a:pPr algn="ctr" eaLnBrk="1"/>
            <a:endParaRPr lang="ru-RU" altLang="ru-RU" sz="3200" dirty="0" smtClean="0">
              <a:solidFill>
                <a:srgbClr val="FFFF00"/>
              </a:solidFill>
            </a:endParaRPr>
          </a:p>
          <a:p>
            <a:pPr algn="ctr" eaLnBrk="1"/>
            <a:endParaRPr lang="ru-RU" altLang="ru-RU" sz="3200" dirty="0">
              <a:solidFill>
                <a:srgbClr val="FFFF00"/>
              </a:solidFill>
            </a:endParaRPr>
          </a:p>
          <a:p>
            <a:pPr algn="ctr" eaLnBrk="1"/>
            <a:endParaRPr lang="ru-RU" altLang="ru-RU" sz="3200" dirty="0" smtClean="0">
              <a:solidFill>
                <a:srgbClr val="FFFF00"/>
              </a:solidFill>
            </a:endParaRPr>
          </a:p>
          <a:p>
            <a:pPr algn="ctr" eaLnBrk="1"/>
            <a:endParaRPr lang="ru-RU" altLang="ru-RU" sz="3200" dirty="0">
              <a:solidFill>
                <a:srgbClr val="FFFF00"/>
              </a:solidFill>
            </a:endParaRPr>
          </a:p>
          <a:p>
            <a:pPr algn="ctr" eaLnBrk="1"/>
            <a:endParaRPr lang="ru-RU" altLang="ru-RU" sz="3200" dirty="0" smtClean="0">
              <a:solidFill>
                <a:srgbClr val="FFFF00"/>
              </a:solidFill>
            </a:endParaRPr>
          </a:p>
          <a:p>
            <a:pPr algn="ctr" eaLnBrk="1"/>
            <a:endParaRPr lang="ru-RU" altLang="ru-RU" sz="3200" dirty="0">
              <a:solidFill>
                <a:srgbClr val="FFFF00"/>
              </a:solidFill>
            </a:endParaRPr>
          </a:p>
          <a:p>
            <a:pPr algn="ctr" eaLnBrk="1"/>
            <a:endParaRPr lang="ru-RU" altLang="ru-RU" sz="3200" dirty="0" smtClean="0">
              <a:solidFill>
                <a:srgbClr val="FFFF00"/>
              </a:solidFill>
            </a:endParaRPr>
          </a:p>
          <a:p>
            <a:pPr algn="ctr" eaLnBrk="1"/>
            <a:r>
              <a:rPr lang="en-US" altLang="ru-RU" sz="3200" dirty="0" err="1" smtClean="0">
                <a:solidFill>
                  <a:srgbClr val="FFFF00"/>
                </a:solidFill>
              </a:rPr>
              <a:t>Поверье</a:t>
            </a:r>
            <a:r>
              <a:rPr lang="en-US" altLang="ru-RU" sz="3200" dirty="0" smtClean="0">
                <a:solidFill>
                  <a:srgbClr val="FFFF00"/>
                </a:solidFill>
              </a:rPr>
              <a:t> </a:t>
            </a:r>
            <a:r>
              <a:rPr lang="en-US" altLang="ru-RU" sz="3200" dirty="0" err="1">
                <a:solidFill>
                  <a:srgbClr val="FFFF00"/>
                </a:solidFill>
              </a:rPr>
              <a:t>гласит</a:t>
            </a:r>
            <a:r>
              <a:rPr lang="en-US" altLang="ru-RU" sz="3200" dirty="0">
                <a:solidFill>
                  <a:srgbClr val="FFFF00"/>
                </a:solidFill>
              </a:rPr>
              <a:t>, </a:t>
            </a:r>
            <a:r>
              <a:rPr lang="en-US" altLang="ru-RU" sz="3200" dirty="0" err="1">
                <a:solidFill>
                  <a:srgbClr val="FFFF00"/>
                </a:solidFill>
              </a:rPr>
              <a:t>что</a:t>
            </a:r>
            <a:r>
              <a:rPr lang="en-US" altLang="ru-RU" sz="3200" dirty="0">
                <a:solidFill>
                  <a:srgbClr val="FFFF00"/>
                </a:solidFill>
              </a:rPr>
              <a:t> </a:t>
            </a:r>
            <a:r>
              <a:rPr lang="en-US" altLang="ru-RU" sz="3200" dirty="0" err="1">
                <a:solidFill>
                  <a:srgbClr val="FFFF00"/>
                </a:solidFill>
              </a:rPr>
              <a:t>основал</a:t>
            </a:r>
            <a:r>
              <a:rPr lang="en-US" altLang="ru-RU" sz="3200" dirty="0">
                <a:solidFill>
                  <a:srgbClr val="FFFF00"/>
                </a:solidFill>
              </a:rPr>
              <a:t> </a:t>
            </a:r>
            <a:r>
              <a:rPr lang="en-US" altLang="ru-RU" sz="3200" dirty="0" err="1">
                <a:solidFill>
                  <a:srgbClr val="FFFF00"/>
                </a:solidFill>
              </a:rPr>
              <a:t>обитель</a:t>
            </a:r>
            <a:r>
              <a:rPr lang="en-US" altLang="ru-RU" sz="3200" dirty="0">
                <a:solidFill>
                  <a:srgbClr val="FFFF00"/>
                </a:solidFill>
              </a:rPr>
              <a:t> </a:t>
            </a:r>
            <a:r>
              <a:rPr lang="en-US" altLang="ru-RU" sz="3200" dirty="0" err="1">
                <a:solidFill>
                  <a:srgbClr val="FFFF00"/>
                </a:solidFill>
              </a:rPr>
              <a:t>пришлый</a:t>
            </a:r>
            <a:r>
              <a:rPr lang="en-US" altLang="ru-RU" sz="3200" dirty="0">
                <a:solidFill>
                  <a:srgbClr val="FFFF00"/>
                </a:solidFill>
              </a:rPr>
              <a:t> </a:t>
            </a:r>
            <a:r>
              <a:rPr lang="en-US" altLang="ru-RU" sz="3200" dirty="0" err="1">
                <a:solidFill>
                  <a:srgbClr val="FFFF00"/>
                </a:solidFill>
              </a:rPr>
              <a:t>монах</a:t>
            </a:r>
            <a:r>
              <a:rPr lang="en-US" altLang="ru-RU" sz="3200" dirty="0">
                <a:solidFill>
                  <a:srgbClr val="FFFF00"/>
                </a:solidFill>
              </a:rPr>
              <a:t> </a:t>
            </a:r>
            <a:r>
              <a:rPr lang="en-US" altLang="ru-RU" sz="3200" dirty="0" err="1">
                <a:solidFill>
                  <a:srgbClr val="FFFF00"/>
                </a:solidFill>
              </a:rPr>
              <a:t>Скан</a:t>
            </a:r>
            <a:r>
              <a:rPr lang="en-US" altLang="ru-RU" sz="3200" dirty="0">
                <a:solidFill>
                  <a:srgbClr val="FFFF00"/>
                </a:solidFill>
              </a:rPr>
              <a:t>, </a:t>
            </a:r>
            <a:r>
              <a:rPr lang="en-US" altLang="ru-RU" sz="3200" dirty="0" err="1">
                <a:solidFill>
                  <a:srgbClr val="FFFF00"/>
                </a:solidFill>
              </a:rPr>
              <a:t>который</a:t>
            </a:r>
            <a:r>
              <a:rPr lang="en-US" altLang="ru-RU" sz="3200" dirty="0">
                <a:solidFill>
                  <a:srgbClr val="FFFF00"/>
                </a:solidFill>
              </a:rPr>
              <a:t> </a:t>
            </a:r>
            <a:r>
              <a:rPr lang="en-US" altLang="ru-RU" sz="3200" dirty="0" err="1">
                <a:solidFill>
                  <a:srgbClr val="FFFF00"/>
                </a:solidFill>
              </a:rPr>
              <a:t>обнаружил</a:t>
            </a:r>
            <a:r>
              <a:rPr lang="en-US" altLang="ru-RU" sz="3200" dirty="0">
                <a:solidFill>
                  <a:srgbClr val="FFFF00"/>
                </a:solidFill>
              </a:rPr>
              <a:t> </a:t>
            </a:r>
            <a:r>
              <a:rPr lang="en-US" altLang="ru-RU" sz="3200" dirty="0" err="1">
                <a:solidFill>
                  <a:srgbClr val="FFFF00"/>
                </a:solidFill>
              </a:rPr>
              <a:t>узкий</a:t>
            </a:r>
            <a:r>
              <a:rPr lang="en-US" altLang="ru-RU" sz="3200" dirty="0">
                <a:solidFill>
                  <a:srgbClr val="FFFF00"/>
                </a:solidFill>
              </a:rPr>
              <a:t> </a:t>
            </a:r>
            <a:r>
              <a:rPr lang="en-US" altLang="ru-RU" sz="3200" dirty="0" err="1">
                <a:solidFill>
                  <a:srgbClr val="FFFF00"/>
                </a:solidFill>
              </a:rPr>
              <a:t>ход</a:t>
            </a:r>
            <a:r>
              <a:rPr lang="en-US" altLang="ru-RU" sz="3200" dirty="0">
                <a:solidFill>
                  <a:srgbClr val="FFFF00"/>
                </a:solidFill>
              </a:rPr>
              <a:t> в </a:t>
            </a:r>
            <a:r>
              <a:rPr lang="en-US" altLang="ru-RU" sz="3200" dirty="0" err="1">
                <a:solidFill>
                  <a:srgbClr val="FFFF00"/>
                </a:solidFill>
              </a:rPr>
              <a:t>пещеры</a:t>
            </a:r>
            <a:r>
              <a:rPr lang="en-US" altLang="ru-RU" sz="3200" dirty="0">
                <a:solidFill>
                  <a:srgbClr val="FFFF00"/>
                </a:solidFill>
              </a:rPr>
              <a:t> </a:t>
            </a:r>
            <a:r>
              <a:rPr lang="en-US" altLang="ru-RU" sz="3200" dirty="0" err="1">
                <a:solidFill>
                  <a:srgbClr val="FFFF00"/>
                </a:solidFill>
              </a:rPr>
              <a:t>горы</a:t>
            </a:r>
            <a:r>
              <a:rPr lang="en-US" altLang="ru-RU" sz="3200" dirty="0">
                <a:solidFill>
                  <a:srgbClr val="FFFF00"/>
                </a:solidFill>
              </a:rPr>
              <a:t> «</a:t>
            </a:r>
            <a:r>
              <a:rPr lang="en-US" altLang="ru-RU" sz="3200" dirty="0" err="1">
                <a:solidFill>
                  <a:srgbClr val="FFFF00"/>
                </a:solidFill>
              </a:rPr>
              <a:t>Городок</a:t>
            </a:r>
            <a:r>
              <a:rPr lang="en-US" altLang="ru-RU" sz="3200" dirty="0">
                <a:solidFill>
                  <a:srgbClr val="FFFF00"/>
                </a:solidFill>
              </a:rPr>
              <a:t>», </a:t>
            </a:r>
            <a:r>
              <a:rPr lang="en-US" altLang="ru-RU" sz="3200" dirty="0" err="1">
                <a:solidFill>
                  <a:srgbClr val="FFFF00"/>
                </a:solidFill>
              </a:rPr>
              <a:t>так</a:t>
            </a:r>
            <a:r>
              <a:rPr lang="en-US" altLang="ru-RU" sz="3200" dirty="0">
                <a:solidFill>
                  <a:srgbClr val="FFFF00"/>
                </a:solidFill>
              </a:rPr>
              <a:t> </a:t>
            </a:r>
            <a:r>
              <a:rPr lang="en-US" altLang="ru-RU" sz="3200" dirty="0" err="1">
                <a:solidFill>
                  <a:srgbClr val="FFFF00"/>
                </a:solidFill>
              </a:rPr>
              <a:t>называлась</a:t>
            </a:r>
            <a:r>
              <a:rPr lang="en-US" altLang="ru-RU" sz="3200" dirty="0">
                <a:solidFill>
                  <a:srgbClr val="FFFF00"/>
                </a:solidFill>
              </a:rPr>
              <a:t> </a:t>
            </a:r>
            <a:r>
              <a:rPr lang="en-US" altLang="ru-RU" sz="3200" dirty="0" err="1">
                <a:solidFill>
                  <a:srgbClr val="FFFF00"/>
                </a:solidFill>
              </a:rPr>
              <a:t>раньше</a:t>
            </a:r>
            <a:r>
              <a:rPr lang="en-US" altLang="ru-RU" sz="3200" dirty="0">
                <a:solidFill>
                  <a:srgbClr val="FFFF00"/>
                </a:solidFill>
              </a:rPr>
              <a:t> </a:t>
            </a:r>
            <a:r>
              <a:rPr lang="en-US" altLang="ru-RU" sz="3200" dirty="0" err="1">
                <a:solidFill>
                  <a:srgbClr val="FFFF00"/>
                </a:solidFill>
              </a:rPr>
              <a:t>гора</a:t>
            </a:r>
            <a:r>
              <a:rPr lang="en-US" altLang="ru-RU" sz="3200" dirty="0">
                <a:solidFill>
                  <a:srgbClr val="FFFF00"/>
                </a:solidFill>
              </a:rPr>
              <a:t>. </a:t>
            </a:r>
            <a:r>
              <a:rPr lang="en-US" altLang="ru-RU" sz="3200" dirty="0" err="1">
                <a:solidFill>
                  <a:srgbClr val="FFFF00"/>
                </a:solidFill>
              </a:rPr>
              <a:t>Монах</a:t>
            </a:r>
            <a:r>
              <a:rPr lang="en-US" altLang="ru-RU" sz="3200" dirty="0">
                <a:solidFill>
                  <a:srgbClr val="FFFF00"/>
                </a:solidFill>
              </a:rPr>
              <a:t> </a:t>
            </a:r>
            <a:r>
              <a:rPr lang="en-US" altLang="ru-RU" sz="3200" dirty="0" err="1">
                <a:solidFill>
                  <a:srgbClr val="FFFF00"/>
                </a:solidFill>
              </a:rPr>
              <a:t>расширил</a:t>
            </a:r>
            <a:r>
              <a:rPr lang="en-US" altLang="ru-RU" sz="3200" dirty="0">
                <a:solidFill>
                  <a:srgbClr val="FFFF00"/>
                </a:solidFill>
              </a:rPr>
              <a:t> </a:t>
            </a:r>
            <a:r>
              <a:rPr lang="en-US" altLang="ru-RU" sz="3200" dirty="0" err="1">
                <a:solidFill>
                  <a:srgbClr val="FFFF00"/>
                </a:solidFill>
              </a:rPr>
              <a:t>ход</a:t>
            </a:r>
            <a:r>
              <a:rPr lang="en-US" altLang="ru-RU" sz="3200" dirty="0">
                <a:solidFill>
                  <a:srgbClr val="FFFF00"/>
                </a:solidFill>
              </a:rPr>
              <a:t> и </a:t>
            </a:r>
            <a:r>
              <a:rPr lang="en-US" altLang="ru-RU" sz="3200" dirty="0" err="1">
                <a:solidFill>
                  <a:srgbClr val="FFFF00"/>
                </a:solidFill>
              </a:rPr>
              <a:t>вырыл</a:t>
            </a:r>
            <a:r>
              <a:rPr lang="en-US" altLang="ru-RU" sz="3200" dirty="0">
                <a:solidFill>
                  <a:srgbClr val="FFFF00"/>
                </a:solidFill>
              </a:rPr>
              <a:t> </a:t>
            </a:r>
            <a:r>
              <a:rPr lang="en-US" altLang="ru-RU" sz="3200" dirty="0" err="1">
                <a:solidFill>
                  <a:srgbClr val="FFFF00"/>
                </a:solidFill>
              </a:rPr>
              <a:t>келью</a:t>
            </a:r>
            <a:r>
              <a:rPr lang="en-US" altLang="ru-RU" sz="3200" dirty="0">
                <a:solidFill>
                  <a:srgbClr val="FFFF00"/>
                </a:solidFill>
              </a:rPr>
              <a:t>, в </a:t>
            </a:r>
            <a:r>
              <a:rPr lang="en-US" altLang="ru-RU" sz="3200" dirty="0" err="1">
                <a:solidFill>
                  <a:srgbClr val="FFFF00"/>
                </a:solidFill>
              </a:rPr>
              <a:t>которой</a:t>
            </a:r>
            <a:r>
              <a:rPr lang="en-US" altLang="ru-RU" sz="3200" dirty="0">
                <a:solidFill>
                  <a:srgbClr val="FFFF00"/>
                </a:solidFill>
              </a:rPr>
              <a:t> </a:t>
            </a:r>
            <a:r>
              <a:rPr lang="en-US" altLang="ru-RU" sz="3200" dirty="0" err="1">
                <a:solidFill>
                  <a:srgbClr val="FFFF00"/>
                </a:solidFill>
              </a:rPr>
              <a:t>жил</a:t>
            </a:r>
            <a:r>
              <a:rPr lang="en-US" altLang="ru-RU" sz="3200" dirty="0">
                <a:solidFill>
                  <a:srgbClr val="FFFF00"/>
                </a:solidFill>
              </a:rPr>
              <a:t>, </a:t>
            </a:r>
            <a:r>
              <a:rPr lang="en-US" altLang="ru-RU" sz="3200" dirty="0" err="1">
                <a:solidFill>
                  <a:srgbClr val="FFFF00"/>
                </a:solidFill>
              </a:rPr>
              <a:t>молился</a:t>
            </a:r>
            <a:r>
              <a:rPr lang="en-US" altLang="ru-RU" sz="3200" dirty="0">
                <a:solidFill>
                  <a:srgbClr val="FFFF00"/>
                </a:solidFill>
              </a:rPr>
              <a:t> и </a:t>
            </a:r>
            <a:r>
              <a:rPr lang="en-US" altLang="ru-RU" sz="3200" dirty="0" err="1">
                <a:solidFill>
                  <a:srgbClr val="FFFF00"/>
                </a:solidFill>
              </a:rPr>
              <a:t>вёл</a:t>
            </a:r>
            <a:r>
              <a:rPr lang="en-US" altLang="ru-RU" sz="3200" dirty="0">
                <a:solidFill>
                  <a:srgbClr val="FFFF00"/>
                </a:solidFill>
              </a:rPr>
              <a:t> </a:t>
            </a:r>
            <a:r>
              <a:rPr lang="en-US" altLang="ru-RU" sz="3200" dirty="0" err="1">
                <a:solidFill>
                  <a:srgbClr val="FFFF00"/>
                </a:solidFill>
              </a:rPr>
              <a:t>затворнический</a:t>
            </a:r>
            <a:r>
              <a:rPr lang="en-US" altLang="ru-RU" sz="3200" dirty="0">
                <a:solidFill>
                  <a:srgbClr val="FFFF00"/>
                </a:solidFill>
              </a:rPr>
              <a:t> </a:t>
            </a:r>
            <a:r>
              <a:rPr lang="en-US" altLang="ru-RU" sz="3200" dirty="0" err="1">
                <a:solidFill>
                  <a:srgbClr val="FFFF00"/>
                </a:solidFill>
              </a:rPr>
              <a:t>образ</a:t>
            </a:r>
            <a:r>
              <a:rPr lang="en-US" altLang="ru-RU" sz="3200" dirty="0">
                <a:solidFill>
                  <a:srgbClr val="FFFF00"/>
                </a:solidFill>
              </a:rPr>
              <a:t> </a:t>
            </a:r>
            <a:r>
              <a:rPr lang="en-US" altLang="ru-RU" sz="3200" dirty="0" err="1">
                <a:solidFill>
                  <a:srgbClr val="FFFF00"/>
                </a:solidFill>
              </a:rPr>
              <a:t>жизни</a:t>
            </a:r>
            <a:r>
              <a:rPr lang="en-US" altLang="ru-RU" sz="3200" dirty="0">
                <a:solidFill>
                  <a:srgbClr val="FFFF00"/>
                </a:solidFill>
              </a:rPr>
              <a:t>. </a:t>
            </a:r>
          </a:p>
        </p:txBody>
      </p:sp>
    </p:spTree>
  </p:cSld>
  <p:clrMapOvr>
    <a:masterClrMapping/>
  </p:clrMapOvr>
  <p:transition spd="med" advTm="10240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ученик\Рабочий стол\I-33-PARADOX-peschera-f13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6575" y="109538"/>
            <a:ext cx="4319588" cy="7340600"/>
          </a:xfrm>
        </p:spPr>
        <p:txBody>
          <a:bodyPr/>
          <a:lstStyle/>
          <a:p>
            <a:pPr eaLnBrk="1"/>
            <a:r>
              <a:rPr lang="en-US" altLang="ru-RU" i="1" smtClean="0">
                <a:solidFill>
                  <a:srgbClr val="FF0000"/>
                </a:solidFill>
              </a:rPr>
              <a:t>	У монаха нашлись последователи, один из рукотворных гротов превратился в подземную церковь, обитель расширялась, в результате, таким образом, было создано около двух десятков келий, соединенных переходами</a:t>
            </a:r>
            <a:r>
              <a:rPr lang="en-US" altLang="ru-RU" i="1" u="sng" smtClean="0">
                <a:solidFill>
                  <a:srgbClr val="FF0000"/>
                </a:solidFill>
              </a:rPr>
              <a:t>. </a:t>
            </a:r>
            <a:endParaRPr lang="ru-RU" altLang="ru-RU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ученик\Рабочий стол\s90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1014095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38" y="0"/>
            <a:ext cx="9069387" cy="1506538"/>
          </a:xfrm>
        </p:spPr>
        <p:txBody>
          <a:bodyPr/>
          <a:lstStyle/>
          <a:p>
            <a:pPr eaLnBrk="1"/>
            <a:r>
              <a:rPr lang="en-US" altLang="ru-RU" i="1" u="sng" smtClean="0">
                <a:solidFill>
                  <a:srgbClr val="FF0000"/>
                </a:solidFill>
              </a:rPr>
              <a:t>Общая протяжённость наровчатских пещер около 635 метров, включая неоткрытые 4-й и 5-й ярусы.</a:t>
            </a:r>
          </a:p>
          <a:p>
            <a:pPr eaLnBrk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5761038" y="395288"/>
            <a:ext cx="4175125" cy="705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224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/>
            <a:r>
              <a:rPr lang="en-US" altLang="ru-RU" sz="3200" i="1">
                <a:solidFill>
                  <a:srgbClr val="FFFF00"/>
                </a:solidFill>
              </a:rPr>
              <a:t>На трёх ярусах наровчатских пещер насчитывается около 20-ти больших и малых келий, сводчатые потолки и стены которых, как вспоминают очевидцы, были побелены, а в маленьких нишах в проходах перед каждой кельей стояли зажженные свечи. </a:t>
            </a:r>
          </a:p>
        </p:txBody>
      </p:sp>
    </p:spTree>
  </p:cSld>
  <p:clrMapOvr>
    <a:masterClrMapping/>
  </p:clrMapOvr>
  <p:transition spd="med" advTm="14336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ученик\Рабочий стол\I-33-PARADOX-peschera-f09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800" y="4179888"/>
            <a:ext cx="9069388" cy="3200400"/>
          </a:xfrm>
        </p:spPr>
        <p:txBody>
          <a:bodyPr/>
          <a:lstStyle/>
          <a:p>
            <a:pPr eaLnBrk="1"/>
            <a:r>
              <a:rPr lang="en-US" altLang="ru-RU" i="1" smtClean="0">
                <a:solidFill>
                  <a:srgbClr val="FF0000"/>
                </a:solidFill>
              </a:rPr>
              <a:t>	Все три яруса наровчатских пещер - это около 635 метров, уходящих на глубину 14-ти-этажного дома. 4-й и 5-й ярусы пока не открыты. Температура внутри пещер не поднимается выше 4 градусов тепла. В некоторых местах можно даже обнаружить лёд.</a:t>
            </a:r>
          </a:p>
          <a:p>
            <a:pPr eaLnBrk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0080626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03238" y="107950"/>
            <a:ext cx="9070975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224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/>
            <a:r>
              <a:rPr lang="en-US" altLang="ru-RU" sz="3200" i="1">
                <a:solidFill>
                  <a:srgbClr val="FFFF00"/>
                </a:solidFill>
              </a:rPr>
              <a:t>Недавно пензенскими властями было принято решение о реконструкции исторического места. </a:t>
            </a:r>
          </a:p>
        </p:txBody>
      </p:sp>
    </p:spTree>
  </p:cSld>
  <p:clrMapOvr>
    <a:masterClrMapping/>
  </p:clrMapOvr>
  <p:transition spd="med" advTm="10240">
    <p:fade/>
  </p:transition>
  <p:timing>
    <p:tnLst>
      <p:par>
        <p:cTn id="1" dur="indefinite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149</Words>
  <Application>Microsoft Office PowerPoint</Application>
  <PresentationFormat>Произвольный</PresentationFormat>
  <Paragraphs>44</Paragraphs>
  <Slides>11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Arial Unicode MS</vt:lpstr>
      <vt:lpstr>Times New Roman</vt:lpstr>
      <vt:lpstr>Тема Office</vt:lpstr>
      <vt:lpstr>Наровчатский пещерный монастырь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Наровчатский пещерный монастырь</dc:title>
  <dc:creator>study</dc:creator>
  <cp:lastModifiedBy>study</cp:lastModifiedBy>
  <cp:revision>11</cp:revision>
  <cp:lastPrinted>1601-01-01T00:00:00Z</cp:lastPrinted>
  <dcterms:created xsi:type="dcterms:W3CDTF">2009-04-16T07:32:32Z</dcterms:created>
  <dcterms:modified xsi:type="dcterms:W3CDTF">2014-12-26T09:13:14Z</dcterms:modified>
</cp:coreProperties>
</file>